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4" r:id="rId4"/>
    <p:sldId id="258" r:id="rId5"/>
    <p:sldId id="266" r:id="rId6"/>
    <p:sldId id="260" r:id="rId7"/>
    <p:sldId id="272" r:id="rId8"/>
    <p:sldId id="276" r:id="rId9"/>
    <p:sldId id="268" r:id="rId10"/>
    <p:sldId id="271" r:id="rId11"/>
    <p:sldId id="270" r:id="rId12"/>
    <p:sldId id="274" r:id="rId13"/>
    <p:sldId id="275" r:id="rId14"/>
    <p:sldId id="277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67244"/>
  </p:normalViewPr>
  <p:slideViewPr>
    <p:cSldViewPr snapToGrid="0" snapToObjects="1">
      <p:cViewPr>
        <p:scale>
          <a:sx n="75" d="100"/>
          <a:sy n="75" d="100"/>
        </p:scale>
        <p:origin x="1488" y="400"/>
      </p:cViewPr>
      <p:guideLst/>
    </p:cSldViewPr>
  </p:slideViewPr>
  <p:outlineViewPr>
    <p:cViewPr>
      <p:scale>
        <a:sx n="33" d="100"/>
        <a:sy n="33" d="100"/>
      </p:scale>
      <p:origin x="0" y="-84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946DCB-2E67-F744-9581-2C44C61DC4D6}" type="datetimeFigureOut">
              <a:rPr lang="en-US" smtClean="0"/>
              <a:t>1/5/16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CF729-AE6E-0149-B192-C83C2CAD3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1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680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Direction is more important than speed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328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 disruptive technology and innovation to change the way financial transactions take place.</a:t>
            </a:r>
          </a:p>
          <a:p>
            <a:endParaRPr lang="en-US" dirty="0" smtClean="0"/>
          </a:p>
          <a:p>
            <a:r>
              <a:rPr lang="en-US" dirty="0" err="1" smtClean="0"/>
              <a:t>FinTech</a:t>
            </a:r>
            <a:r>
              <a:rPr lang="en-US" dirty="0" smtClean="0"/>
              <a:t> (Source:</a:t>
            </a:r>
            <a:r>
              <a:rPr lang="en-US" baseline="0" dirty="0" smtClean="0"/>
              <a:t> IFS2020, Mar </a:t>
            </a:r>
            <a:r>
              <a:rPr lang="uk-UA" baseline="0" dirty="0" smtClean="0"/>
              <a:t>’</a:t>
            </a:r>
            <a:r>
              <a:rPr lang="en-US" baseline="0" dirty="0" smtClean="0"/>
              <a:t>15). Major </a:t>
            </a:r>
            <a:r>
              <a:rPr lang="en-US" b="1" baseline="0" dirty="0" err="1" smtClean="0"/>
              <a:t>conf</a:t>
            </a:r>
            <a:r>
              <a:rPr lang="en-US" b="1" baseline="0" dirty="0" smtClean="0"/>
              <a:t> </a:t>
            </a:r>
            <a:r>
              <a:rPr lang="en-US" baseline="0" dirty="0" smtClean="0"/>
              <a:t>next Mar. Minister </a:t>
            </a:r>
            <a:r>
              <a:rPr lang="en-US" b="1" baseline="0" dirty="0" smtClean="0"/>
              <a:t>Simon Harris </a:t>
            </a:r>
            <a:r>
              <a:rPr lang="en-US" baseline="0" dirty="0" smtClean="0"/>
              <a:t>predicts 5000 new jobs over 5 years.</a:t>
            </a:r>
          </a:p>
          <a:p>
            <a:endParaRPr lang="en-US" dirty="0" smtClean="0"/>
          </a:p>
          <a:p>
            <a:r>
              <a:rPr lang="en-US" dirty="0" smtClean="0"/>
              <a:t>CURRENT: </a:t>
            </a:r>
            <a:r>
              <a:rPr lang="en-US" b="1" dirty="0" smtClean="0"/>
              <a:t>400 </a:t>
            </a:r>
            <a:r>
              <a:rPr lang="en-US" dirty="0" smtClean="0"/>
              <a:t>companies (200 Irish) </a:t>
            </a:r>
            <a:r>
              <a:rPr lang="en-US" b="1" dirty="0" smtClean="0"/>
              <a:t>1/3 outside Dublin</a:t>
            </a:r>
            <a:r>
              <a:rPr lang="en-US" dirty="0" smtClean="0"/>
              <a:t>; </a:t>
            </a:r>
            <a:r>
              <a:rPr lang="en-US" b="1" dirty="0" smtClean="0"/>
              <a:t>35,000</a:t>
            </a:r>
            <a:r>
              <a:rPr lang="en-US" dirty="0" smtClean="0"/>
              <a:t> jobs (100,000 in ICT); 4</a:t>
            </a:r>
            <a:r>
              <a:rPr lang="en-US" baseline="30000" dirty="0" smtClean="0"/>
              <a:t>th</a:t>
            </a:r>
            <a:r>
              <a:rPr lang="en-US" dirty="0" smtClean="0"/>
              <a:t> largest exporter of financial services in EU; </a:t>
            </a:r>
            <a:r>
              <a:rPr lang="en-US" dirty="0" err="1" smtClean="0"/>
              <a:t>Paypal</a:t>
            </a:r>
            <a:r>
              <a:rPr lang="en-US" baseline="0" dirty="0" smtClean="0"/>
              <a:t> </a:t>
            </a:r>
            <a:r>
              <a:rPr lang="en-US" b="1" baseline="0" dirty="0" smtClean="0"/>
              <a:t>2500 </a:t>
            </a:r>
            <a:r>
              <a:rPr lang="en-US" b="0" baseline="0" dirty="0" smtClean="0"/>
              <a:t>workers</a:t>
            </a:r>
            <a:endParaRPr lang="en-US" dirty="0" smtClean="0"/>
          </a:p>
          <a:p>
            <a:r>
              <a:rPr lang="en-US" dirty="0" smtClean="0"/>
              <a:t>NEW JOBS 330 jobs </a:t>
            </a:r>
            <a:r>
              <a:rPr lang="en-US" b="1" dirty="0" err="1" smtClean="0"/>
              <a:t>Pramerica</a:t>
            </a:r>
            <a:r>
              <a:rPr lang="en-US" b="1" dirty="0" smtClean="0"/>
              <a:t> (David Roche) </a:t>
            </a:r>
            <a:r>
              <a:rPr lang="en-US" b="0" dirty="0" smtClean="0"/>
              <a:t>off</a:t>
            </a:r>
            <a:r>
              <a:rPr lang="en-US" b="0" baseline="0" dirty="0" smtClean="0"/>
              <a:t> 1200 currently</a:t>
            </a:r>
            <a:r>
              <a:rPr lang="en-US" dirty="0" smtClean="0"/>
              <a:t>; </a:t>
            </a:r>
            <a:r>
              <a:rPr lang="en-US" b="1" dirty="0" smtClean="0"/>
              <a:t>300 </a:t>
            </a:r>
            <a:r>
              <a:rPr lang="en-US" dirty="0" err="1" smtClean="0"/>
              <a:t>fintech</a:t>
            </a:r>
            <a:r>
              <a:rPr lang="en-US" dirty="0" smtClean="0"/>
              <a:t> jobs (over 3yrs) at </a:t>
            </a:r>
            <a:r>
              <a:rPr lang="en-US" b="1" dirty="0" smtClean="0"/>
              <a:t>Northern Trust </a:t>
            </a:r>
            <a:r>
              <a:rPr lang="en-US" dirty="0" smtClean="0"/>
              <a:t>in Limerick and </a:t>
            </a:r>
            <a:r>
              <a:rPr lang="en-US" b="1" dirty="0" smtClean="0"/>
              <a:t>Accenture </a:t>
            </a:r>
            <a:r>
              <a:rPr lang="en-US" dirty="0" smtClean="0"/>
              <a:t>(Fintech Innovation Lab) plans to hire 250 people,</a:t>
            </a:r>
            <a:r>
              <a:rPr lang="en-US" baseline="0" dirty="0" smtClean="0"/>
              <a:t> </a:t>
            </a:r>
            <a:r>
              <a:rPr lang="en-US" b="1" baseline="0" dirty="0" smtClean="0"/>
              <a:t>500 </a:t>
            </a:r>
            <a:r>
              <a:rPr lang="en-US" b="0" baseline="0" dirty="0" smtClean="0"/>
              <a:t>at </a:t>
            </a:r>
            <a:r>
              <a:rPr lang="en-US" b="1" baseline="0" dirty="0" smtClean="0"/>
              <a:t>PwC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Recent BB </a:t>
            </a:r>
            <a:r>
              <a:rPr lang="en-US" b="0" baseline="0" dirty="0" smtClean="0"/>
              <a:t>in Finance &amp; Investment L8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276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Direction is more important than speed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726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Innovation Voucher Cow weight</a:t>
            </a:r>
            <a:endParaRPr lang="en-US" b="0" dirty="0" smtClean="0"/>
          </a:p>
          <a:p>
            <a:endParaRPr lang="en-US" dirty="0" smtClean="0"/>
          </a:p>
          <a:p>
            <a:r>
              <a:rPr lang="en-US" dirty="0" smtClean="0"/>
              <a:t>Internet of Screens -&gt;</a:t>
            </a:r>
            <a:r>
              <a:rPr lang="en-US" baseline="0" dirty="0" smtClean="0"/>
              <a:t> Internet of Things</a:t>
            </a:r>
          </a:p>
          <a:p>
            <a:r>
              <a:rPr lang="en-US" b="1" baseline="0" dirty="0" smtClean="0"/>
              <a:t>Largest device market </a:t>
            </a:r>
            <a:r>
              <a:rPr lang="en-US" baseline="0" dirty="0" smtClean="0"/>
              <a:t>in the world – greater than </a:t>
            </a:r>
            <a:r>
              <a:rPr lang="en-US" b="1" baseline="0" dirty="0" smtClean="0"/>
              <a:t>combined</a:t>
            </a:r>
            <a:r>
              <a:rPr lang="en-US" b="0" baseline="0" dirty="0" smtClean="0"/>
              <a:t> smartphone, PC, tablet, connected car &amp; wearable markets.</a:t>
            </a:r>
            <a:endParaRPr lang="en-US" b="1" baseline="0" dirty="0" smtClean="0"/>
          </a:p>
          <a:p>
            <a:r>
              <a:rPr lang="en-US" baseline="0" dirty="0" smtClean="0"/>
              <a:t>$1.7 trillion in value added to global economy by 2019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Intel to turn Dublin into world’s first ‘internet of things’ city</a:t>
            </a:r>
            <a:endParaRPr lang="en-US" b="0" baseline="0" dirty="0" smtClean="0"/>
          </a:p>
          <a:p>
            <a:endParaRPr lang="en-US" dirty="0" smtClean="0"/>
          </a:p>
          <a:p>
            <a:r>
              <a:rPr lang="en-US" b="1" dirty="0" smtClean="0"/>
              <a:t>Dec </a:t>
            </a:r>
            <a:r>
              <a:rPr lang="en-US" dirty="0" smtClean="0"/>
              <a:t>New jobs: </a:t>
            </a:r>
            <a:r>
              <a:rPr lang="en-US" b="1" dirty="0" err="1" smtClean="0"/>
              <a:t>Asavie</a:t>
            </a:r>
            <a:r>
              <a:rPr lang="en-US" b="1" dirty="0" smtClean="0"/>
              <a:t> </a:t>
            </a:r>
            <a:r>
              <a:rPr lang="en-US" b="0" dirty="0" smtClean="0"/>
              <a:t>106</a:t>
            </a:r>
            <a:r>
              <a:rPr lang="en-US" b="0" baseline="0" dirty="0" smtClean="0"/>
              <a:t> jobs</a:t>
            </a:r>
            <a:r>
              <a:rPr lang="en-US" b="1" baseline="0" dirty="0" smtClean="0"/>
              <a:t>, Accenture </a:t>
            </a:r>
            <a:r>
              <a:rPr lang="en-US" b="0" baseline="0" dirty="0" smtClean="0"/>
              <a:t>200 jobs, </a:t>
            </a:r>
            <a:r>
              <a:rPr lang="en-US" b="1" baseline="0" dirty="0" smtClean="0"/>
              <a:t>DCU Alpha</a:t>
            </a:r>
            <a:r>
              <a:rPr lang="en-US" b="0" baseline="0" dirty="0" smtClean="0"/>
              <a:t> 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plans to 100 companies &amp;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800 jobs 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over the next 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 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years</a:t>
            </a:r>
          </a:p>
          <a:p>
            <a:r>
              <a:rPr lang="en-US" sz="1200" b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Eamonn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 </a:t>
            </a:r>
            <a:r>
              <a:rPr lang="en-US" sz="1200" b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Leastar</a:t>
            </a:r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WIT &amp; TSSG</a:t>
            </a:r>
          </a:p>
          <a:p>
            <a:endParaRPr lang="en-US" sz="1200" b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Fergal Henry,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SFI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593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It’s not because things are difficult that we do not dare</a:t>
            </a:r>
            <a:r>
              <a:rPr lang="en-US" baseline="0" dirty="0" smtClean="0"/>
              <a:t> to venture, it’s because we not dare that things are difficult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29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PROJECTIONS OF DEMAND FOR FULL TIME THIRD LEVEL EDUCATION, 2014 – 2028.</a:t>
            </a:r>
          </a:p>
          <a:p>
            <a:pPr marL="228600" indent="-228600"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US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Level Enrollment: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333,213 in 2013 to a peak of almost 405,000 in 2025 –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64%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transfer to 3</a:t>
            </a:r>
            <a:r>
              <a:rPr lang="en-US" sz="1200" b="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level.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3000 new entrants over 5 years</a:t>
            </a:r>
            <a:endParaRPr lang="en-US" sz="1200" b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440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Tertiary</a:t>
            </a:r>
            <a:r>
              <a:rPr lang="en-US" baseline="0" dirty="0" smtClean="0"/>
              <a:t> achievement of </a:t>
            </a:r>
            <a:r>
              <a:rPr lang="en-US" b="1" baseline="0" dirty="0" smtClean="0"/>
              <a:t>51%</a:t>
            </a:r>
            <a:r>
              <a:rPr lang="en-US" baseline="0" dirty="0" smtClean="0"/>
              <a:t> in </a:t>
            </a:r>
            <a:r>
              <a:rPr lang="en-US" b="0" baseline="0" dirty="0" smtClean="0"/>
              <a:t>30-34</a:t>
            </a:r>
            <a:r>
              <a:rPr lang="en-US" baseline="0" dirty="0" smtClean="0"/>
              <a:t> age group, target of </a:t>
            </a:r>
            <a:r>
              <a:rPr lang="en-US" b="1" baseline="0" dirty="0" smtClean="0"/>
              <a:t>60% </a:t>
            </a:r>
            <a:r>
              <a:rPr lang="en-US" baseline="0" dirty="0" smtClean="0"/>
              <a:t>for 2020, growth of 11% over term of compact (with HEA), same through </a:t>
            </a:r>
          </a:p>
          <a:p>
            <a:pPr marL="228600" indent="-228600">
              <a:buAutoNum type="arabicPeriod"/>
            </a:pPr>
            <a:r>
              <a:rPr lang="en-US" dirty="0" smtClean="0"/>
              <a:t>Destination survey shows 100% Computing</a:t>
            </a:r>
            <a:r>
              <a:rPr lang="en-US" baseline="0" dirty="0" smtClean="0"/>
              <a:t> in employment, 60% in Creative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Expert Group on Future Skills Needs, Addressing Future Demand for High-Level ICT Skills,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Nov 2013: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7000 new ICT jobs/annum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ICT Skills Action Plan 2014–18: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2014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met 63% of need</a:t>
            </a:r>
            <a:endParaRPr lang="en-US" dirty="0" smtClean="0"/>
          </a:p>
          <a:p>
            <a:pPr marL="228600" indent="-228600">
              <a:buAutoNum type="arabicPeriod"/>
            </a:pPr>
            <a:endParaRPr lang="en-US" dirty="0" smtClean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="1" dirty="0" smtClean="0"/>
              <a:t>National Plan for Equity of Access to Higher Education 2015-2019</a:t>
            </a:r>
          </a:p>
          <a:p>
            <a:pPr marL="228600" indent="-228600">
              <a:buAutoNum type="arabicPeriod"/>
            </a:pPr>
            <a:endParaRPr lang="en-US" dirty="0" smtClean="0"/>
          </a:p>
          <a:p>
            <a:pPr marL="228600" indent="-228600">
              <a:buAutoNum type="arabicPeriod"/>
            </a:pPr>
            <a:r>
              <a:rPr lang="en-US" dirty="0" smtClean="0"/>
              <a:t>Higher % students</a:t>
            </a:r>
            <a:r>
              <a:rPr lang="en-US" baseline="0" dirty="0" smtClean="0"/>
              <a:t> on grants, sensitive to future funding changes, </a:t>
            </a:r>
            <a:r>
              <a:rPr lang="en-US" b="1" baseline="0" dirty="0" smtClean="0"/>
              <a:t>64</a:t>
            </a:r>
            <a:r>
              <a:rPr lang="en-US" baseline="0" dirty="0" smtClean="0"/>
              <a:t>% ITS, 71% LYIT, often 1</a:t>
            </a:r>
            <a:r>
              <a:rPr lang="en-US" baseline="30000" dirty="0" smtClean="0"/>
              <a:t>st</a:t>
            </a:r>
            <a:r>
              <a:rPr lang="en-US" baseline="0" dirty="0" smtClean="0"/>
              <a:t> generation students – </a:t>
            </a:r>
            <a:r>
              <a:rPr lang="en-US" b="1" baseline="0" dirty="0" smtClean="0"/>
              <a:t>26% </a:t>
            </a:r>
            <a:r>
              <a:rPr lang="en-US" baseline="0" dirty="0" smtClean="0"/>
              <a:t>from disadvantaged socio-economic groups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Secure equity of access – mobilise talent from all parts, </a:t>
            </a:r>
            <a:r>
              <a:rPr lang="en-US" b="1" baseline="0" dirty="0" smtClean="0"/>
              <a:t>disabled</a:t>
            </a:r>
            <a:r>
              <a:rPr lang="en-US" b="0" baseline="0" dirty="0" smtClean="0"/>
              <a:t>, </a:t>
            </a:r>
            <a:r>
              <a:rPr lang="en-US" b="1" baseline="0" dirty="0" smtClean="0"/>
              <a:t>mature, first-time, part-time, online – </a:t>
            </a:r>
            <a:r>
              <a:rPr lang="en-US" b="0" baseline="0" dirty="0" smtClean="0"/>
              <a:t>uniquely positioned to benefit ITS</a:t>
            </a:r>
            <a:endParaRPr lang="en-US" baseline="0" dirty="0" smtClean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="1" dirty="0" smtClean="0"/>
              <a:t>Higher Education System Performance</a:t>
            </a:r>
            <a:r>
              <a:rPr lang="en-US" dirty="0" smtClean="0"/>
              <a:t> 2014-16 First Report – cautions around quality </a:t>
            </a:r>
          </a:p>
          <a:p>
            <a:pPr marL="228600" indent="-228600">
              <a:buAutoNum type="arabicPeriod"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 Compact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HEA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funding implications contingent upon performance criteria being established now.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baseline="0" dirty="0" smtClean="0"/>
              <a:t>Non-Progression</a:t>
            </a:r>
            <a:r>
              <a:rPr lang="en-US" baseline="0" dirty="0" smtClean="0"/>
              <a:t> 23% in 2013/14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959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Direction is more important than speed</a:t>
            </a:r>
          </a:p>
          <a:p>
            <a:endParaRPr lang="en-US" dirty="0" smtClean="0"/>
          </a:p>
          <a:p>
            <a:r>
              <a:rPr lang="en-US" dirty="0" smtClean="0"/>
              <a:t>Chosen to focus on 2 key aspects (student</a:t>
            </a:r>
            <a:r>
              <a:rPr lang="en-US" baseline="0" dirty="0" smtClean="0"/>
              <a:t> &amp; staff experience) rather than n strategic pillars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734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i="1" dirty="0" smtClean="0"/>
              <a:t>Education is </a:t>
            </a:r>
            <a:r>
              <a:rPr lang="en-US" sz="1600" i="1" baseline="0" dirty="0" smtClean="0"/>
              <a:t>not the filling of a pail, but </a:t>
            </a:r>
            <a:r>
              <a:rPr lang="en-US" sz="1600" i="1" dirty="0" smtClean="0"/>
              <a:t>the lighting</a:t>
            </a:r>
            <a:r>
              <a:rPr lang="en-US" sz="1600" i="1" baseline="0" dirty="0" smtClean="0"/>
              <a:t> of a fire. W.B. Yeats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aseline="0" dirty="0" smtClean="0"/>
              <a:t>Teaching Expert Team Awards (NFETL 2015)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aseline="0" dirty="0" smtClean="0"/>
              <a:t>Non-Progression 23% in 2013/14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baseline="0" dirty="0" smtClean="0"/>
              <a:t>Nurture independence, </a:t>
            </a:r>
            <a:r>
              <a:rPr lang="en-US" sz="1600" b="0" baseline="0" dirty="0" smtClean="0"/>
              <a:t>not dependence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baseline="0" dirty="0" smtClean="0"/>
              <a:t>Ownership </a:t>
            </a:r>
            <a:r>
              <a:rPr lang="en-US" sz="1600" b="0" baseline="0" dirty="0" smtClean="0"/>
              <a:t>over education, peer supported learning </a:t>
            </a:r>
            <a:r>
              <a:rPr lang="en-US" sz="1600" b="0" baseline="0" dirty="0" err="1" smtClean="0"/>
              <a:t>centre</a:t>
            </a:r>
            <a:r>
              <a:rPr lang="en-US" sz="1600" b="0" baseline="0" dirty="0" smtClean="0"/>
              <a:t>, ICT Learning Centre (Michael English &amp; Hussain Mahdi, UL)</a:t>
            </a:r>
            <a:endParaRPr lang="en-US" sz="1600" b="1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baseline="0" dirty="0" smtClean="0"/>
              <a:t>Form career plans</a:t>
            </a:r>
            <a:r>
              <a:rPr lang="en-US" sz="1600" b="0" baseline="0" dirty="0" smtClean="0"/>
              <a:t> – educate about market sectors e.g. </a:t>
            </a:r>
            <a:r>
              <a:rPr lang="en-US" sz="1600" b="0" baseline="0" dirty="0" err="1" smtClean="0"/>
              <a:t>Pramerica</a:t>
            </a:r>
            <a:r>
              <a:rPr lang="en-US" sz="1600" b="0" baseline="0" dirty="0" smtClean="0"/>
              <a:t> </a:t>
            </a:r>
            <a:r>
              <a:rPr lang="en-US" sz="1600" b="1" baseline="0" dirty="0" smtClean="0"/>
              <a:t>outduction</a:t>
            </a:r>
            <a:endParaRPr lang="en-US" sz="1600" b="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 b="0" baseline="0" dirty="0" smtClean="0"/>
          </a:p>
          <a:p>
            <a:pPr lvl="0"/>
            <a:r>
              <a:rPr lang="en-US" sz="1600" dirty="0" smtClean="0"/>
              <a:t>Men with HE 69% increase earnings, women 90%improved health, job satisfaction, pass along appreciation for education</a:t>
            </a:r>
          </a:p>
          <a:p>
            <a:pPr lvl="0"/>
            <a:r>
              <a:rPr lang="en-US" sz="1600" dirty="0" smtClean="0"/>
              <a:t>Open days, project presentations, community involvement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98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Direction is more important than speed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117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b="1" dirty="0" smtClean="0"/>
              <a:t>Kaizen</a:t>
            </a:r>
          </a:p>
          <a:p>
            <a:endParaRPr lang="en-IE" b="1" dirty="0" smtClean="0"/>
          </a:p>
          <a:p>
            <a:r>
              <a:rPr lang="en-IE" b="1" dirty="0" smtClean="0"/>
              <a:t>Focus – </a:t>
            </a:r>
            <a:r>
              <a:rPr lang="en-IE" b="0" dirty="0" smtClean="0"/>
              <a:t>identify</a:t>
            </a:r>
            <a:r>
              <a:rPr lang="en-IE" b="0" baseline="0" dirty="0" smtClean="0"/>
              <a:t> and invest in specific sub-disciplines (e.g. software) with degree of certainty</a:t>
            </a:r>
          </a:p>
          <a:p>
            <a:r>
              <a:rPr lang="en-IE" b="1" baseline="0" dirty="0" smtClean="0"/>
              <a:t>Reflect </a:t>
            </a:r>
            <a:r>
              <a:rPr lang="en-IE" b="0" baseline="0" dirty="0" smtClean="0"/>
              <a:t>– more closely monitor market &amp; our offering</a:t>
            </a:r>
          </a:p>
          <a:p>
            <a:endParaRPr lang="en-IE" b="1" dirty="0" smtClean="0"/>
          </a:p>
          <a:p>
            <a:r>
              <a:rPr lang="en-IE" dirty="0" smtClean="0"/>
              <a:t>Computing meet COL – for both </a:t>
            </a:r>
            <a:r>
              <a:rPr lang="en-IE" b="1" dirty="0" smtClean="0"/>
              <a:t>technology upshift</a:t>
            </a:r>
            <a:r>
              <a:rPr lang="en-IE" b="0" dirty="0" smtClean="0"/>
              <a:t> and </a:t>
            </a:r>
            <a:r>
              <a:rPr lang="en-IE" b="1" baseline="0" dirty="0" smtClean="0"/>
              <a:t>upskilling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2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0" dirty="0" smtClean="0"/>
              <a:t>Appetite in CD to move from industrial design</a:t>
            </a:r>
            <a:r>
              <a:rPr lang="en-US" i="0" baseline="0" dirty="0" smtClean="0"/>
              <a:t> to UX</a:t>
            </a:r>
            <a:endParaRPr lang="en-US" i="0" dirty="0" smtClean="0"/>
          </a:p>
          <a:p>
            <a:endParaRPr lang="en-US" i="0" dirty="0" smtClean="0"/>
          </a:p>
          <a:p>
            <a:r>
              <a:rPr lang="en-US" dirty="0" smtClean="0"/>
              <a:t>ILP Intergenerational learning – DCU, Age Friendly University (2012)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CF729-AE6E-0149-B192-C83C2CAD31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88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IE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IE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I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IE" smtClean="0"/>
              <a:t>Click to edit Master text styles</a:t>
            </a:r>
          </a:p>
          <a:p>
            <a:pPr lvl="1"/>
            <a:r>
              <a:rPr lang="en-IE" smtClean="0"/>
              <a:t>Second level</a:t>
            </a:r>
          </a:p>
          <a:p>
            <a:pPr lvl="2"/>
            <a:r>
              <a:rPr lang="en-IE" smtClean="0"/>
              <a:t>Third level</a:t>
            </a:r>
          </a:p>
          <a:p>
            <a:pPr lvl="3"/>
            <a:r>
              <a:rPr lang="en-IE" smtClean="0"/>
              <a:t>Fourth level</a:t>
            </a:r>
          </a:p>
          <a:p>
            <a:pPr lvl="4"/>
            <a:r>
              <a:rPr lang="en-I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3928534"/>
            <a:ext cx="7766936" cy="164630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Strategic Development of the Department of Computing &amp; Creative Practices over the next five years and [my] role in executing it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5904830"/>
            <a:ext cx="7766936" cy="382335"/>
          </a:xfrm>
        </p:spPr>
        <p:txBody>
          <a:bodyPr/>
          <a:lstStyle/>
          <a:p>
            <a:r>
              <a:rPr lang="en-US" dirty="0" smtClean="0"/>
              <a:t>John Kelleher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482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26665">
        <p:cut/>
      </p:transition>
    </mc:Choice>
    <mc:Fallback>
      <p:transition advTm="26665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801524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5750004"/>
            <a:ext cx="12192000" cy="110799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Fintech</a:t>
            </a:r>
            <a:endParaRPr lang="en-US" sz="6600" b="1" dirty="0">
              <a:solidFill>
                <a:schemeClr val="tx1">
                  <a:lumMod val="50000"/>
                  <a:lumOff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682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"/>
    </mc:Choice>
    <mc:Fallback>
      <p:transition spd="slow" advTm="38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Fintech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Technology meets Finance</a:t>
            </a:r>
          </a:p>
          <a:p>
            <a:r>
              <a:rPr lang="en-US" dirty="0" smtClean="0"/>
              <a:t>Neglected opportunity</a:t>
            </a:r>
          </a:p>
          <a:p>
            <a:pPr lvl="1"/>
            <a:r>
              <a:rPr lang="en-US" dirty="0" smtClean="0"/>
              <a:t>IFS2020 (2015-2020)</a:t>
            </a:r>
          </a:p>
          <a:p>
            <a:pPr lvl="1"/>
            <a:r>
              <a:rPr lang="en-US" dirty="0" smtClean="0"/>
              <a:t>Established and growing</a:t>
            </a:r>
          </a:p>
          <a:p>
            <a:r>
              <a:rPr lang="en-US" dirty="0" smtClean="0"/>
              <a:t>Tradition of Business</a:t>
            </a:r>
          </a:p>
          <a:p>
            <a:r>
              <a:rPr lang="en-US" dirty="0" smtClean="0"/>
              <a:t>Leverage existing expertise and relationships</a:t>
            </a:r>
          </a:p>
          <a:p>
            <a:r>
              <a:rPr lang="en-US" dirty="0" smtClean="0"/>
              <a:t>Broaden computing offering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62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"/>
    </mc:Choice>
    <mc:Fallback>
      <p:transition spd="slow" advTm="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" y="0"/>
            <a:ext cx="12192001" cy="685471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2" y="5746717"/>
            <a:ext cx="12192000" cy="110799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Internet of Things</a:t>
            </a:r>
            <a:endParaRPr lang="en-US" sz="6600" b="1" dirty="0">
              <a:solidFill>
                <a:schemeClr val="tx1">
                  <a:lumMod val="50000"/>
                  <a:lumOff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487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2"/>
    </mc:Choice>
    <mc:Fallback>
      <p:transition spd="slow" advTm="1642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Internet of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Technology meets physical world</a:t>
            </a:r>
          </a:p>
          <a:p>
            <a:r>
              <a:rPr lang="en-US" dirty="0" smtClean="0"/>
              <a:t>‘Smart’ homes/cars/cities/bodies</a:t>
            </a:r>
          </a:p>
          <a:p>
            <a:r>
              <a:rPr lang="en-US" dirty="0"/>
              <a:t>‘Second major revolution’ – Philip Moynagh, Intel’s VP for </a:t>
            </a:r>
            <a:r>
              <a:rPr lang="en-US" dirty="0" smtClean="0"/>
              <a:t>IoT</a:t>
            </a:r>
          </a:p>
          <a:p>
            <a:r>
              <a:rPr lang="en-US" dirty="0" smtClean="0"/>
              <a:t>Tremendous growth projections</a:t>
            </a:r>
          </a:p>
          <a:p>
            <a:pPr lvl="1"/>
            <a:r>
              <a:rPr lang="en-US" dirty="0" smtClean="0"/>
              <a:t>DCU Alpha, WIT</a:t>
            </a:r>
          </a:p>
          <a:p>
            <a:r>
              <a:rPr lang="en-US" dirty="0" smtClean="0"/>
              <a:t>Aligns with Dept. Mech &amp; Elec. Engineering</a:t>
            </a:r>
          </a:p>
          <a:p>
            <a:r>
              <a:rPr lang="en-US" dirty="0"/>
              <a:t>U</a:t>
            </a:r>
            <a:r>
              <a:rPr lang="en-US" dirty="0" smtClean="0"/>
              <a:t>nderway</a:t>
            </a:r>
          </a:p>
        </p:txBody>
      </p:sp>
    </p:spTree>
    <p:extLst>
      <p:ext uri="{BB962C8B-B14F-4D97-AF65-F5344CB8AC3E}">
        <p14:creationId xmlns:p14="http://schemas.microsoft.com/office/powerpoint/2010/main" val="1462011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8"/>
    </mc:Choice>
    <mc:Fallback>
      <p:transition spd="slow" advTm="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Questions</a:t>
            </a:r>
            <a:endParaRPr lang="en-I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John Kelleher, IT Sligo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105136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1599"/>
            <a:ext cx="9704934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189" t="44723" r="60495" b="9552"/>
          <a:stretch/>
        </p:blipFill>
        <p:spPr>
          <a:xfrm>
            <a:off x="3973336" y="1456267"/>
            <a:ext cx="8218664" cy="773853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8" name="Action Button: Back or Previous 7">
            <a:hlinkClick r:id="" action="ppaction://hlinkshowjump?jump=previousslide" highlightClick="1"/>
          </p:cNvPr>
          <p:cNvSpPr/>
          <p:nvPr/>
        </p:nvSpPr>
        <p:spPr>
          <a:xfrm>
            <a:off x="0" y="0"/>
            <a:ext cx="12192000" cy="6858000"/>
          </a:xfrm>
          <a:prstGeom prst="actionButtonBackPreviou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09128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2"/>
    </mc:Choice>
    <mc:Fallback>
      <p:transition spd="slow" advTm="822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Backdrop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5 years since Hunt</a:t>
            </a:r>
          </a:p>
          <a:p>
            <a:r>
              <a:rPr lang="en-US" dirty="0" smtClean="0"/>
              <a:t>core </a:t>
            </a:r>
            <a:r>
              <a:rPr lang="en-US" dirty="0"/>
              <a:t>expenditure/student down 15%</a:t>
            </a:r>
          </a:p>
          <a:p>
            <a:r>
              <a:rPr lang="en-US" dirty="0"/>
              <a:t>funding cuts 20% </a:t>
            </a:r>
          </a:p>
          <a:p>
            <a:r>
              <a:rPr lang="en-US" dirty="0"/>
              <a:t>2,000 reduction in staff, 10% drop</a:t>
            </a:r>
          </a:p>
          <a:p>
            <a:r>
              <a:rPr lang="en-US" dirty="0"/>
              <a:t>staff-student ratio 1:15 to 1:19.5</a:t>
            </a:r>
          </a:p>
          <a:p>
            <a:r>
              <a:rPr lang="en-US" dirty="0"/>
              <a:t>25,000 </a:t>
            </a:r>
            <a:r>
              <a:rPr lang="en-US"/>
              <a:t>extra </a:t>
            </a:r>
            <a:r>
              <a:rPr lang="en-US" smtClean="0"/>
              <a:t>students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63993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736"/>
    </mc:Choice>
    <mc:Fallback>
      <p:transition spd="slow" advTm="57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439" y="425885"/>
            <a:ext cx="10058400" cy="619044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800977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6"/>
    </mc:Choice>
    <mc:Fallback>
      <p:transition spd="slow" advTm="2336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Highest </a:t>
            </a:r>
            <a:r>
              <a:rPr lang="en-US" dirty="0"/>
              <a:t>EU tertiary achievement in </a:t>
            </a:r>
            <a:r>
              <a:rPr lang="en-US" dirty="0" smtClean="0"/>
              <a:t>30-34</a:t>
            </a:r>
            <a:endParaRPr lang="en-US" dirty="0"/>
          </a:p>
          <a:p>
            <a:r>
              <a:rPr lang="en-US" dirty="0"/>
              <a:t>75% employers </a:t>
            </a:r>
            <a:r>
              <a:rPr lang="en-US" dirty="0" smtClean="0"/>
              <a:t>satisfied – challenges post-graduate development</a:t>
            </a:r>
            <a:endParaRPr lang="en-US" dirty="0"/>
          </a:p>
          <a:p>
            <a:r>
              <a:rPr lang="en-US" dirty="0" smtClean="0"/>
              <a:t>ICT </a:t>
            </a:r>
            <a:r>
              <a:rPr lang="en-US" dirty="0"/>
              <a:t>Skills Action Plan 2014–18 falls </a:t>
            </a:r>
            <a:r>
              <a:rPr lang="en-US" dirty="0" smtClean="0"/>
              <a:t>short</a:t>
            </a:r>
          </a:p>
          <a:p>
            <a:r>
              <a:rPr lang="en-US" dirty="0" smtClean="0"/>
              <a:t>National Access Plan 2015-19</a:t>
            </a:r>
          </a:p>
          <a:p>
            <a:pPr lvl="1"/>
            <a:r>
              <a:rPr lang="en-US" dirty="0" smtClean="0"/>
              <a:t>pathways</a:t>
            </a:r>
          </a:p>
          <a:p>
            <a:r>
              <a:rPr lang="en-US" dirty="0" smtClean="0"/>
              <a:t>Concerns </a:t>
            </a:r>
            <a:r>
              <a:rPr lang="en-US" dirty="0"/>
              <a:t>around quality - ‘real risk</a:t>
            </a:r>
            <a:r>
              <a:rPr lang="en-US" dirty="0" smtClean="0"/>
              <a:t>’ (HESP 2014-16)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Meet Performance Compact with </a:t>
            </a:r>
            <a:r>
              <a:rPr lang="en-US" dirty="0" smtClean="0"/>
              <a:t>HEA</a:t>
            </a:r>
            <a:endParaRPr lang="en-US" dirty="0"/>
          </a:p>
          <a:p>
            <a:r>
              <a:rPr lang="en-US" dirty="0" smtClean="0"/>
              <a:t>Progression rates</a:t>
            </a:r>
            <a:endParaRPr lang="en-US" dirty="0"/>
          </a:p>
          <a:p>
            <a:pPr lvl="1"/>
            <a:r>
              <a:rPr lang="en-US" dirty="0"/>
              <a:t>Engage with ISSE/NFETL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373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6792"/>
    </mc:Choice>
    <mc:Fallback>
      <p:transition spd="slow" advTm="306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2413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5750004"/>
            <a:ext cx="12192000" cy="110799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Student Experience</a:t>
            </a:r>
            <a:endParaRPr lang="en-US" sz="6600" b="1" dirty="0">
              <a:solidFill>
                <a:schemeClr val="tx1">
                  <a:lumMod val="50000"/>
                  <a:lumOff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8039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4"/>
    </mc:Choice>
    <mc:Fallback>
      <p:transition spd="slow" advTm="664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Experience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1" y="1659466"/>
            <a:ext cx="8771469" cy="4555067"/>
          </a:xfrm>
        </p:spPr>
        <p:txBody>
          <a:bodyPr>
            <a:normAutofit/>
          </a:bodyPr>
          <a:lstStyle/>
          <a:p>
            <a:r>
              <a:rPr lang="en-US" dirty="0"/>
              <a:t>Excellence in </a:t>
            </a:r>
            <a:r>
              <a:rPr lang="en-US" dirty="0" smtClean="0"/>
              <a:t>T,L&amp;A </a:t>
            </a:r>
            <a:r>
              <a:rPr lang="en-US" dirty="0"/>
              <a:t>a keystone of performance</a:t>
            </a:r>
          </a:p>
          <a:p>
            <a:r>
              <a:rPr lang="en-US" dirty="0" smtClean="0"/>
              <a:t>ISSE </a:t>
            </a:r>
            <a:r>
              <a:rPr lang="en-US" dirty="0"/>
              <a:t>shows </a:t>
            </a:r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years have lowest </a:t>
            </a:r>
            <a:r>
              <a:rPr lang="en-US" dirty="0"/>
              <a:t>level of </a:t>
            </a:r>
            <a:r>
              <a:rPr lang="en-US" dirty="0" smtClean="0"/>
              <a:t>engagement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raditional contact hours foster dependency – flip classroom</a:t>
            </a:r>
          </a:p>
          <a:p>
            <a:pPr lvl="1"/>
            <a:r>
              <a:rPr lang="en-US" dirty="0"/>
              <a:t>manage transition </a:t>
            </a:r>
            <a:r>
              <a:rPr lang="en-US" dirty="0" smtClean="0"/>
              <a:t>to independent/peer learning/PBL</a:t>
            </a:r>
          </a:p>
          <a:p>
            <a:pPr lvl="1"/>
            <a:r>
              <a:rPr lang="en-US" dirty="0"/>
              <a:t>need </a:t>
            </a:r>
            <a:r>
              <a:rPr lang="en-US" dirty="0" err="1"/>
              <a:t>xtra</a:t>
            </a:r>
            <a:r>
              <a:rPr lang="en-US" dirty="0"/>
              <a:t>-mural </a:t>
            </a:r>
            <a:r>
              <a:rPr lang="en-US" dirty="0" smtClean="0"/>
              <a:t>activities - contribute</a:t>
            </a:r>
          </a:p>
          <a:p>
            <a:pPr lvl="1"/>
            <a:r>
              <a:rPr lang="en-US" dirty="0" smtClean="0"/>
              <a:t>improve </a:t>
            </a:r>
            <a:r>
              <a:rPr lang="en-US" dirty="0"/>
              <a:t>feedback </a:t>
            </a:r>
            <a:r>
              <a:rPr lang="en-US" dirty="0" smtClean="0"/>
              <a:t>mechanisms</a:t>
            </a:r>
            <a:endParaRPr lang="en-US" dirty="0"/>
          </a:p>
          <a:p>
            <a:r>
              <a:rPr lang="en-US" dirty="0"/>
              <a:t>Form career plans</a:t>
            </a:r>
            <a:r>
              <a:rPr lang="en-US" dirty="0" smtClean="0"/>
              <a:t>, e-Portfolio, ‘</a:t>
            </a:r>
            <a:r>
              <a:rPr lang="en-US" dirty="0" err="1" smtClean="0"/>
              <a:t>outduction</a:t>
            </a:r>
            <a:r>
              <a:rPr lang="en-US" dirty="0" smtClean="0"/>
              <a:t>’</a:t>
            </a:r>
            <a:endParaRPr lang="en-US" dirty="0"/>
          </a:p>
          <a:p>
            <a:r>
              <a:rPr lang="en-US" dirty="0"/>
              <a:t>Soft skills important - critical thinking, problem solving, team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908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288"/>
    </mc:Choice>
    <mc:Fallback>
      <p:transition spd="slow" advTm="256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6907249"/>
            <a:ext cx="12192000" cy="110799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Introspection</a:t>
            </a:r>
            <a:endParaRPr lang="en-US" sz="6600" b="1" dirty="0">
              <a:solidFill>
                <a:schemeClr val="tx1">
                  <a:lumMod val="50000"/>
                  <a:lumOff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5466" y="592668"/>
            <a:ext cx="8991600" cy="3108543"/>
          </a:xfrm>
          <a:prstGeom prst="rect">
            <a:avLst/>
          </a:prstGeom>
          <a:solidFill>
            <a:schemeClr val="tx1">
              <a:lumMod val="95000"/>
              <a:lumOff val="5000"/>
              <a:alpha val="51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i="1" dirty="0">
                <a:solidFill>
                  <a:schemeClr val="bg1"/>
                </a:solidFill>
              </a:rPr>
              <a:t>Retire into yourself as much as possible. </a:t>
            </a:r>
            <a:endParaRPr lang="en-US" sz="2800" i="1" dirty="0" smtClean="0">
              <a:solidFill>
                <a:schemeClr val="bg1"/>
              </a:solidFill>
            </a:endParaRPr>
          </a:p>
          <a:p>
            <a:r>
              <a:rPr lang="en-US" sz="2800" i="1" dirty="0" smtClean="0">
                <a:solidFill>
                  <a:schemeClr val="bg1"/>
                </a:solidFill>
              </a:rPr>
              <a:t>Associate </a:t>
            </a:r>
            <a:r>
              <a:rPr lang="en-US" sz="2800" i="1" dirty="0">
                <a:solidFill>
                  <a:schemeClr val="bg1"/>
                </a:solidFill>
              </a:rPr>
              <a:t>with people who are likely to improve you. Welcome those whom you are capable of improving. The process is a mutual one. </a:t>
            </a:r>
            <a:endParaRPr lang="en-US" sz="2800" i="1" dirty="0" smtClean="0">
              <a:solidFill>
                <a:schemeClr val="bg1"/>
              </a:solidFill>
            </a:endParaRPr>
          </a:p>
          <a:p>
            <a:r>
              <a:rPr lang="en-US" sz="2800" i="1" dirty="0" smtClean="0">
                <a:solidFill>
                  <a:schemeClr val="bg1"/>
                </a:solidFill>
              </a:rPr>
              <a:t>People </a:t>
            </a:r>
            <a:r>
              <a:rPr lang="en-US" sz="2800" i="1" dirty="0">
                <a:solidFill>
                  <a:schemeClr val="bg1"/>
                </a:solidFill>
              </a:rPr>
              <a:t>learn as they </a:t>
            </a:r>
            <a:r>
              <a:rPr lang="en-US" sz="2800" i="1" dirty="0" smtClean="0">
                <a:solidFill>
                  <a:schemeClr val="bg1"/>
                </a:solidFill>
              </a:rPr>
              <a:t>teach.</a:t>
            </a:r>
            <a:endParaRPr lang="en-US" sz="2800" i="1" dirty="0">
              <a:solidFill>
                <a:schemeClr val="bg1"/>
              </a:solidFill>
            </a:endParaRPr>
          </a:p>
          <a:p>
            <a:endParaRPr lang="en-US" sz="2800" i="1" dirty="0" smtClean="0">
              <a:solidFill>
                <a:schemeClr val="bg1"/>
              </a:solidFill>
            </a:endParaRPr>
          </a:p>
          <a:p>
            <a:r>
              <a:rPr lang="en-US" sz="2800" i="1" dirty="0" smtClean="0">
                <a:solidFill>
                  <a:schemeClr val="bg1"/>
                </a:solidFill>
              </a:rPr>
              <a:t>- </a:t>
            </a:r>
            <a:r>
              <a:rPr lang="en-US" sz="2800" i="1" dirty="0">
                <a:solidFill>
                  <a:schemeClr val="bg1"/>
                </a:solidFill>
              </a:rPr>
              <a:t>Seneca</a:t>
            </a:r>
          </a:p>
        </p:txBody>
      </p:sp>
    </p:spTree>
    <p:extLst>
      <p:ext uri="{BB962C8B-B14F-4D97-AF65-F5344CB8AC3E}">
        <p14:creationId xmlns:p14="http://schemas.microsoft.com/office/powerpoint/2010/main" val="1645798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6"/>
    </mc:Choice>
    <mc:Fallback>
      <p:transition spd="slow" advTm="1166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Staff Experience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60588"/>
            <a:ext cx="9347200" cy="4460345"/>
          </a:xfrm>
        </p:spPr>
        <p:txBody>
          <a:bodyPr/>
          <a:lstStyle/>
          <a:p>
            <a:r>
              <a:rPr lang="en-US" b="1" dirty="0" smtClean="0"/>
              <a:t>Focus &amp; Reflection</a:t>
            </a:r>
          </a:p>
          <a:p>
            <a:pPr lvl="1"/>
            <a:r>
              <a:rPr lang="en-US" dirty="0" smtClean="0"/>
              <a:t>Professional doctorates</a:t>
            </a:r>
          </a:p>
          <a:p>
            <a:pPr lvl="1"/>
            <a:r>
              <a:rPr lang="en-US" dirty="0" smtClean="0"/>
              <a:t>Kaizen / CPD</a:t>
            </a:r>
          </a:p>
          <a:p>
            <a:r>
              <a:rPr lang="en-US" dirty="0" err="1" smtClean="0"/>
              <a:t>Revitalise</a:t>
            </a:r>
            <a:r>
              <a:rPr lang="en-US" dirty="0" smtClean="0"/>
              <a:t> </a:t>
            </a:r>
            <a:r>
              <a:rPr lang="en-US" b="1" dirty="0" smtClean="0"/>
              <a:t>Programme Boards</a:t>
            </a:r>
          </a:p>
          <a:p>
            <a:r>
              <a:rPr lang="en-US" dirty="0" smtClean="0"/>
              <a:t>Fix research </a:t>
            </a:r>
            <a:r>
              <a:rPr lang="en-US" b="1" dirty="0" smtClean="0"/>
              <a:t>pipe-line</a:t>
            </a:r>
            <a:r>
              <a:rPr lang="en-US" dirty="0" smtClean="0"/>
              <a:t> -&gt; fix research</a:t>
            </a:r>
          </a:p>
          <a:p>
            <a:r>
              <a:rPr lang="en-US" dirty="0" smtClean="0"/>
              <a:t>Computing meet </a:t>
            </a:r>
            <a:r>
              <a:rPr lang="en-US" b="1" dirty="0" smtClean="0"/>
              <a:t>COL </a:t>
            </a:r>
            <a:r>
              <a:rPr lang="en-US" dirty="0" smtClean="0"/>
              <a:t>(Centre for Online Learning)</a:t>
            </a:r>
          </a:p>
          <a:p>
            <a:r>
              <a:rPr lang="en-US" b="1" dirty="0" smtClean="0"/>
              <a:t>Ambassadors</a:t>
            </a:r>
            <a:r>
              <a:rPr lang="en-US" dirty="0" smtClean="0"/>
              <a:t> through research, community engagement, scholarship</a:t>
            </a:r>
          </a:p>
          <a:p>
            <a:r>
              <a:rPr lang="en-US" dirty="0" smtClean="0"/>
              <a:t>Foster an </a:t>
            </a:r>
            <a:r>
              <a:rPr lang="en-US" b="1" dirty="0" smtClean="0"/>
              <a:t>Identity </a:t>
            </a:r>
            <a:r>
              <a:rPr lang="en-US" dirty="0" smtClean="0"/>
              <a:t>for C&amp;CP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0466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"/>
    </mc:Choice>
    <mc:Fallback>
      <p:transition spd="slow" advTm="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Specifics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2160589"/>
            <a:ext cx="9364133" cy="4697411"/>
          </a:xfrm>
        </p:spPr>
        <p:txBody>
          <a:bodyPr>
            <a:normAutofit/>
          </a:bodyPr>
          <a:lstStyle/>
          <a:p>
            <a:r>
              <a:rPr lang="en-US" dirty="0" smtClean="0"/>
              <a:t>Reconsider exclusive focus on Microsoft (Software/Web/Games)</a:t>
            </a:r>
          </a:p>
          <a:p>
            <a:r>
              <a:rPr lang="en-US" dirty="0" smtClean="0"/>
              <a:t>Consolidate expertise &amp; appraise market shifts</a:t>
            </a:r>
          </a:p>
          <a:p>
            <a:pPr lvl="1"/>
            <a:r>
              <a:rPr lang="en-US" dirty="0" smtClean="0"/>
              <a:t>Web </a:t>
            </a:r>
            <a:r>
              <a:rPr lang="en-US" dirty="0"/>
              <a:t>development </a:t>
            </a:r>
            <a:r>
              <a:rPr lang="en-US" dirty="0" smtClean="0"/>
              <a:t>programme</a:t>
            </a:r>
          </a:p>
          <a:p>
            <a:pPr lvl="1"/>
            <a:r>
              <a:rPr lang="en-US" dirty="0" smtClean="0"/>
              <a:t>Encourage shift in focus (Creative Design) to support better deployment</a:t>
            </a:r>
          </a:p>
          <a:p>
            <a:r>
              <a:rPr lang="en-US" dirty="0" smtClean="0"/>
              <a:t>Targeted </a:t>
            </a:r>
            <a:r>
              <a:rPr lang="en-US" dirty="0"/>
              <a:t>community </a:t>
            </a:r>
            <a:r>
              <a:rPr lang="en-US" dirty="0" smtClean="0"/>
              <a:t>engagement</a:t>
            </a:r>
          </a:p>
          <a:p>
            <a:pPr lvl="1"/>
            <a:r>
              <a:rPr lang="en-US" dirty="0" smtClean="0"/>
              <a:t>projects</a:t>
            </a:r>
            <a:r>
              <a:rPr lang="en-US" dirty="0"/>
              <a:t>, </a:t>
            </a:r>
            <a:r>
              <a:rPr lang="en-US" dirty="0" smtClean="0"/>
              <a:t>businesses/NFPs, </a:t>
            </a:r>
            <a:r>
              <a:rPr lang="en-US" dirty="0"/>
              <a:t>Erasmus</a:t>
            </a:r>
            <a:r>
              <a:rPr lang="en-US" dirty="0" smtClean="0"/>
              <a:t>+, CoderDojo, CTY</a:t>
            </a:r>
            <a:endParaRPr lang="en-US" dirty="0"/>
          </a:p>
          <a:p>
            <a:r>
              <a:rPr lang="en-US" dirty="0"/>
              <a:t>Attract life-long learners and minorities </a:t>
            </a:r>
            <a:r>
              <a:rPr lang="en-US" dirty="0" smtClean="0"/>
              <a:t>– IT camps</a:t>
            </a:r>
            <a:r>
              <a:rPr lang="en-US" dirty="0"/>
              <a:t>, minor </a:t>
            </a:r>
            <a:r>
              <a:rPr lang="en-US" dirty="0" smtClean="0"/>
              <a:t>awards, AFU, ‘A Taste of ITS’</a:t>
            </a:r>
            <a:endParaRPr lang="en-US" dirty="0"/>
          </a:p>
          <a:p>
            <a:r>
              <a:rPr lang="en-US" dirty="0"/>
              <a:t>Promote professionalism - </a:t>
            </a:r>
            <a:r>
              <a:rPr lang="en-US" dirty="0" smtClean="0"/>
              <a:t>department blog (‘water-cooler’ effect), </a:t>
            </a:r>
            <a:r>
              <a:rPr lang="en-US" dirty="0"/>
              <a:t>research </a:t>
            </a:r>
            <a:r>
              <a:rPr lang="en-US" dirty="0" smtClean="0"/>
              <a:t>activities - </a:t>
            </a:r>
            <a:r>
              <a:rPr lang="en-US" dirty="0"/>
              <a:t>underwrite our </a:t>
            </a:r>
            <a:r>
              <a:rPr lang="en-US" dirty="0" smtClean="0"/>
              <a:t>relevancy</a:t>
            </a:r>
          </a:p>
          <a:p>
            <a:r>
              <a:rPr lang="en-US" dirty="0" smtClean="0"/>
              <a:t>Graduate survey &amp; follow-up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124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"/>
    </mc:Choice>
    <mc:Fallback>
      <p:transition spd="slow" advTm="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1573</TotalTime>
  <Words>1081</Words>
  <Application>Microsoft Macintosh PowerPoint</Application>
  <PresentationFormat>Widescreen</PresentationFormat>
  <Paragraphs>151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Century Gothic</vt:lpstr>
      <vt:lpstr>Trebuchet MS</vt:lpstr>
      <vt:lpstr>Wingdings 3</vt:lpstr>
      <vt:lpstr>Arial</vt:lpstr>
      <vt:lpstr>Facet</vt:lpstr>
      <vt:lpstr>The Strategic Development of the Department of Computing &amp; Creative Practices over the next five years and [my] role in executing it</vt:lpstr>
      <vt:lpstr>Backdrop</vt:lpstr>
      <vt:lpstr>PowerPoint Presentation</vt:lpstr>
      <vt:lpstr>Future considerations</vt:lpstr>
      <vt:lpstr>PowerPoint Presentation</vt:lpstr>
      <vt:lpstr>Student Experience</vt:lpstr>
      <vt:lpstr>PowerPoint Presentation</vt:lpstr>
      <vt:lpstr>Staff Experience</vt:lpstr>
      <vt:lpstr>Action Specifics</vt:lpstr>
      <vt:lpstr>PowerPoint Presentation</vt:lpstr>
      <vt:lpstr>Fintech</vt:lpstr>
      <vt:lpstr>PowerPoint Presentation</vt:lpstr>
      <vt:lpstr>Internet of Things</vt:lpstr>
      <vt:lpstr>Questions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Strategic Development of C&amp;CP – 5 years</dc:title>
  <dc:creator>John Kelleher</dc:creator>
  <cp:lastModifiedBy>John Kelleher</cp:lastModifiedBy>
  <cp:revision>52</cp:revision>
  <cp:lastPrinted>2016-01-06T19:22:34Z</cp:lastPrinted>
  <dcterms:created xsi:type="dcterms:W3CDTF">2016-01-04T11:39:10Z</dcterms:created>
  <dcterms:modified xsi:type="dcterms:W3CDTF">2016-01-06T19:24:12Z</dcterms:modified>
</cp:coreProperties>
</file>

<file path=docProps/thumbnail.jpeg>
</file>